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6" r:id="rId2"/>
    <p:sldId id="278" r:id="rId3"/>
    <p:sldId id="281" r:id="rId4"/>
    <p:sldId id="280" r:id="rId5"/>
    <p:sldId id="282" r:id="rId6"/>
    <p:sldId id="258" r:id="rId7"/>
    <p:sldId id="279" r:id="rId8"/>
    <p:sldId id="256" r:id="rId9"/>
    <p:sldId id="277" r:id="rId10"/>
    <p:sldId id="275" r:id="rId11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43" y="5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208C56-720D-4732-9BF4-DD1BBBA699E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E8E9CE-7648-40E9-9A8B-D25ABD281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1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2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8E9CE-7648-40E9-9A8B-D25ABD2810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65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8E9CE-7648-40E9-9A8B-D25ABD2810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96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8E9CE-7648-40E9-9A8B-D25ABD2810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72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8E9CE-7648-40E9-9A8B-D25ABD2810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80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8E9CE-7648-40E9-9A8B-D25ABD2810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56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8E9CE-7648-40E9-9A8B-D25ABD2810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29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8E9CE-7648-40E9-9A8B-D25ABD2810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4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8E9CE-7648-40E9-9A8B-D25ABD2810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55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7F1E5-9507-F7E0-DC0E-935601F83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E7612-6709-44B2-B212-7A2A3F3C8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64E83-D71E-127D-B4FE-66BF7CE39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431A9-2DB0-6065-C8E0-4744BE644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3BDAF-91A0-378B-CB1A-0717AF324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7D23-7031-48CC-BB2E-A8B64E6E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8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8803D-30E5-DE2E-9DE0-00D6D994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19F7E-346D-2D0F-FFFB-D47F61941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F2420-0B7C-8016-1B74-BD56B3168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76621-422F-38E4-E208-757E306C4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EFB5E-6F42-D59F-BEA6-129BA1DF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7D23-7031-48CC-BB2E-A8B64E6E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0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BBDE38-4F5F-6CB6-764A-CC3FD07557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F397DB-B4DA-3564-C284-CA58ED328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CEDD1-A6F4-75A9-C1DF-49637270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1AFF-699E-E565-076D-D73229AFB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6E7AF-E8C7-0442-95DC-833A4DC7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7D23-7031-48CC-BB2E-A8B64E6E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64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519AB8-2D8F-4EE5-B4E4-7A48430A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998" y="3309109"/>
            <a:ext cx="5163222" cy="673365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3725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13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10138-D0C4-5CD5-BBB1-71C600375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DC35F-04C1-DED3-45D8-AAD5BD764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69327-C094-DED6-7C0F-CEE69D37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F2029-AD57-4147-1462-E3F2B8D6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42188-9172-5A2F-1F06-230F84B8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7D23-7031-48CC-BB2E-A8B64E6E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3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ABB5C-DC2A-7673-8164-8CD8529B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3EAF1-6CB8-161C-5081-DB6B06471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001CE-4FEF-172F-8963-0B2DD23C6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CCE0E-6CB1-7F64-787D-A1E9C7C9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4549B-B206-13A9-0032-1776BF1F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7D23-7031-48CC-BB2E-A8B64E6E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5424-A1A0-1FE5-BF21-99379F42B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FBA1F-7069-519E-0F65-A80924C48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2CF97-9C6B-A15E-EC82-6C974C5DD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335B7-182F-1D9E-5844-4D55F31D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7A3C6-F778-2D9A-917F-BB1ACEA4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B926D-6C31-39A4-BF74-5090234E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7D23-7031-48CC-BB2E-A8B64E6E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7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FA2A7-1876-B36D-1430-7B7E6033E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1EC61-824A-8D07-EC93-4402110EE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B064B-6B2F-AC91-9E24-CA3779658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BE844-7297-6342-D5C1-6EB41AB70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590B9B-9535-341E-FC40-0C22FCA99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63C5E8-5D58-83D1-EBE7-259B2876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F85476-2434-CBB3-E993-543E4423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7DF3C8-B6FD-14B1-3C2C-D298E78F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7D23-7031-48CC-BB2E-A8B64E6E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5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4AEC9-4193-CD4F-E2D2-9F37CA59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68EB4E-F0BD-B4AF-27CF-4A97579D2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216A0-3FAA-30AA-4510-FE06A360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427E3-B3D2-77AC-7494-E3D0A276B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7D23-7031-48CC-BB2E-A8B64E6E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0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BAB149-250E-96A7-643E-9FA97724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2F587-5E36-729E-0666-153CC9EA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AFC07-D49C-8852-886F-A15F9AB1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7D23-7031-48CC-BB2E-A8B64E6E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6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2F25-009E-2005-39EA-BAD5442A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C849A-D78E-12E4-4580-129E48B54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585D6-7A0A-5684-11E4-EEC1DBA8D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FA058-D7F2-9748-32F6-3EC2B8E6B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0D405-61B8-3A39-9F07-51C84A95B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696FC-78B1-AA48-0B52-79B151499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7D23-7031-48CC-BB2E-A8B64E6E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2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B10AB-B331-5329-5FAA-D5A3186EE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8D5FAA-6E36-1337-2AD1-B8EACF3AC4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B83FD-F477-E940-B2F0-E5D41FDAC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AA046-66AD-3A04-33BC-C35B3FABE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C666D-3556-33BB-A0AF-9F621CEFC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D750E-FE6A-B297-F725-FA53F13A2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7D23-7031-48CC-BB2E-A8B64E6E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1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2B1055-5B89-8C8A-CF04-EA1F0B530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865F2-42AB-D160-4595-EB9FFBA1F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A808B-8F09-351C-E51E-E9D355376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895C9-997C-6B06-64DC-90DE64D6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162F6-CFB4-A952-F365-96DE2D461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A7D23-7031-48CC-BB2E-A8B64E6E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4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7016" y="2669058"/>
            <a:ext cx="5296930" cy="1595037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TOWN OF Hudson FY2025 BUDGET</a:t>
            </a:r>
            <a:br>
              <a:rPr lang="en-US" sz="4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9750" y="4614110"/>
            <a:ext cx="6577399" cy="475247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Finance Committee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March 7, 2024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ACBE7FB-657B-4C7A-91F4-26CFC56D60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875" r="2875"/>
          <a:stretch>
            <a:fillRect/>
          </a:stretch>
        </p:blipFill>
        <p:spPr>
          <a:xfrm>
            <a:off x="1194754" y="1309773"/>
            <a:ext cx="3963771" cy="3963771"/>
          </a:xfr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2C5D74-7E71-4488-B3EF-73A86F046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Thank you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0F9F51E-A3D5-4726-BACE-D5CDD8A464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2C7"/>
                </a:solidFill>
              </a:rPr>
              <a:t>tgregory@townofhudson.org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501E1-4EA1-44EB-AF62-6F74678A23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72C7"/>
                </a:solidFill>
              </a:rPr>
              <a:t>www.townofhudson.org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1668B80-9933-4ECF-952C-EFAE38CEA7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875" r="2875"/>
          <a:stretch>
            <a:fillRect/>
          </a:stretch>
        </p:blipFill>
        <p:spPr>
          <a:xfrm>
            <a:off x="1319329" y="1291393"/>
            <a:ext cx="4168309" cy="4168309"/>
          </a:xfrm>
        </p:spPr>
      </p:pic>
    </p:spTree>
    <p:extLst>
      <p:ext uri="{BB962C8B-B14F-4D97-AF65-F5344CB8AC3E}">
        <p14:creationId xmlns:p14="http://schemas.microsoft.com/office/powerpoint/2010/main" val="292880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stretch>
            <a:fillRect l="26000" t="16000" r="24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BA5B3D-2BCA-45DD-A71B-F9AF0DD994FD}"/>
              </a:ext>
            </a:extLst>
          </p:cNvPr>
          <p:cNvSpPr txBox="1"/>
          <p:nvPr/>
        </p:nvSpPr>
        <p:spPr>
          <a:xfrm>
            <a:off x="2911151" y="149290"/>
            <a:ext cx="6438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FY2025 BUDGET - ASSUMPTIONS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7C3C7-6983-4C82-A120-9C7B1B97FB61}"/>
              </a:ext>
            </a:extLst>
          </p:cNvPr>
          <p:cNvSpPr txBox="1"/>
          <p:nvPr/>
        </p:nvSpPr>
        <p:spPr>
          <a:xfrm>
            <a:off x="1156997" y="998377"/>
            <a:ext cx="996509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Level municipal services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2.0% general wage adjustment for non-union employees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No new municipal positions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Minimal increase in state aid (unknown numbers)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Projecting no additional borrowing authorizations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2.25% increase to HPS appropriation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Potential use of Overlay Surplus to balance budget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5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stretch>
            <a:fillRect l="26000" t="16000" r="24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BA5B3D-2BCA-45DD-A71B-F9AF0DD994FD}"/>
              </a:ext>
            </a:extLst>
          </p:cNvPr>
          <p:cNvSpPr txBox="1"/>
          <p:nvPr/>
        </p:nvSpPr>
        <p:spPr>
          <a:xfrm>
            <a:off x="2911151" y="149290"/>
            <a:ext cx="6438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FY2025 BUDGET - CHALLENGES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7C3C7-6983-4C82-A120-9C7B1B97FB61}"/>
              </a:ext>
            </a:extLst>
          </p:cNvPr>
          <p:cNvSpPr txBox="1"/>
          <p:nvPr/>
        </p:nvSpPr>
        <p:spPr>
          <a:xfrm>
            <a:off x="970671" y="1012873"/>
            <a:ext cx="1022721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Early budget cycle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Prop 2 ½ limitations / new growth trending lower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Impact of enterprise funds on local receipts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10-15% increases projected for P&amp;C / workers comp premiums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Anticipating the increasing costs for goods / services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Department operating expenses reduced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Health insurance – budget capacity for FY2025 but FY2026?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2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stretch>
            <a:fillRect l="26000" t="16000" r="24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FA3A785-2E6B-445B-AC11-1519B1C58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566721"/>
              </p:ext>
            </p:extLst>
          </p:nvPr>
        </p:nvGraphicFramePr>
        <p:xfrm>
          <a:off x="1385668" y="830425"/>
          <a:ext cx="9362048" cy="5197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2659">
                  <a:extLst>
                    <a:ext uri="{9D8B030D-6E8A-4147-A177-3AD203B41FA5}">
                      <a16:colId xmlns:a16="http://schemas.microsoft.com/office/drawing/2014/main" val="2328501392"/>
                    </a:ext>
                  </a:extLst>
                </a:gridCol>
                <a:gridCol w="1580270">
                  <a:extLst>
                    <a:ext uri="{9D8B030D-6E8A-4147-A177-3AD203B41FA5}">
                      <a16:colId xmlns:a16="http://schemas.microsoft.com/office/drawing/2014/main" val="3382072278"/>
                    </a:ext>
                  </a:extLst>
                </a:gridCol>
                <a:gridCol w="1575581">
                  <a:extLst>
                    <a:ext uri="{9D8B030D-6E8A-4147-A177-3AD203B41FA5}">
                      <a16:colId xmlns:a16="http://schemas.microsoft.com/office/drawing/2014/main" val="3624507314"/>
                    </a:ext>
                  </a:extLst>
                </a:gridCol>
                <a:gridCol w="1498210">
                  <a:extLst>
                    <a:ext uri="{9D8B030D-6E8A-4147-A177-3AD203B41FA5}">
                      <a16:colId xmlns:a16="http://schemas.microsoft.com/office/drawing/2014/main" val="2962620833"/>
                    </a:ext>
                  </a:extLst>
                </a:gridCol>
                <a:gridCol w="1315328">
                  <a:extLst>
                    <a:ext uri="{9D8B030D-6E8A-4147-A177-3AD203B41FA5}">
                      <a16:colId xmlns:a16="http://schemas.microsoft.com/office/drawing/2014/main" val="4213287281"/>
                    </a:ext>
                  </a:extLst>
                </a:gridCol>
              </a:tblGrid>
              <a:tr h="6562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</a:rPr>
                        <a:t>General Fund Revenue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FY2024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FY2025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Increase / (Decrease)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% Change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552930"/>
                  </a:ext>
                </a:extLst>
              </a:tr>
              <a:tr h="4514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Levy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$64,288,336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$66,866,510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$2,578,174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4.01%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757387"/>
                  </a:ext>
                </a:extLst>
              </a:tr>
              <a:tr h="39951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State Aid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462590"/>
                  </a:ext>
                </a:extLst>
              </a:tr>
              <a:tr h="4334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          General Government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$2,553,264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$2,698,653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$145,388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5.69%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420434"/>
                  </a:ext>
                </a:extLst>
              </a:tr>
              <a:tr h="39951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          Education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$14,860,338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$15,141,208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$280,870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1.89%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060565"/>
                  </a:ext>
                </a:extLst>
              </a:tr>
              <a:tr h="39951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Local Receipts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$7,499,000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$7,536,857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$37,857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0.50%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720488"/>
                  </a:ext>
                </a:extLst>
              </a:tr>
              <a:tr h="4285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Indirect Cost Reimbursements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$1,929,170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$1,929,170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03408"/>
                  </a:ext>
                </a:extLst>
              </a:tr>
              <a:tr h="39951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Available Funds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894770"/>
                  </a:ext>
                </a:extLst>
              </a:tr>
              <a:tr h="39951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         L&amp;P Surplus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$225,000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$225,000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723604"/>
                  </a:ext>
                </a:extLst>
              </a:tr>
              <a:tr h="4361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         Free Cash (Operating)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onstantia" panose="02030602050306030303" pitchFamily="18" charset="0"/>
                        </a:rPr>
                        <a:t>$0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461727"/>
                  </a:ext>
                </a:extLst>
              </a:tr>
              <a:tr h="3880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         Overlay Surplus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onstantia" panose="02030602050306030303" pitchFamily="18" charset="0"/>
                        </a:rPr>
                        <a:t>$0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$300,160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$300,160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36342"/>
                  </a:ext>
                </a:extLst>
              </a:tr>
              <a:tr h="405784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Total Operating Revenue: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$91,355,109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$94,697,558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$3,342,449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3.66%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402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92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stretch>
            <a:fillRect l="26000" t="16000" r="24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3C5C6C-5644-4869-A06D-00E5F39D9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567805"/>
              </p:ext>
            </p:extLst>
          </p:nvPr>
        </p:nvGraphicFramePr>
        <p:xfrm>
          <a:off x="1533377" y="138203"/>
          <a:ext cx="9136968" cy="6478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998">
                  <a:extLst>
                    <a:ext uri="{9D8B030D-6E8A-4147-A177-3AD203B41FA5}">
                      <a16:colId xmlns:a16="http://schemas.microsoft.com/office/drawing/2014/main" val="4113634009"/>
                    </a:ext>
                  </a:extLst>
                </a:gridCol>
                <a:gridCol w="1599522">
                  <a:extLst>
                    <a:ext uri="{9D8B030D-6E8A-4147-A177-3AD203B41FA5}">
                      <a16:colId xmlns:a16="http://schemas.microsoft.com/office/drawing/2014/main" val="1195952190"/>
                    </a:ext>
                  </a:extLst>
                </a:gridCol>
                <a:gridCol w="1633245">
                  <a:extLst>
                    <a:ext uri="{9D8B030D-6E8A-4147-A177-3AD203B41FA5}">
                      <a16:colId xmlns:a16="http://schemas.microsoft.com/office/drawing/2014/main" val="834652684"/>
                    </a:ext>
                  </a:extLst>
                </a:gridCol>
                <a:gridCol w="1493877">
                  <a:extLst>
                    <a:ext uri="{9D8B030D-6E8A-4147-A177-3AD203B41FA5}">
                      <a16:colId xmlns:a16="http://schemas.microsoft.com/office/drawing/2014/main" val="2055262290"/>
                    </a:ext>
                  </a:extLst>
                </a:gridCol>
                <a:gridCol w="1299326">
                  <a:extLst>
                    <a:ext uri="{9D8B030D-6E8A-4147-A177-3AD203B41FA5}">
                      <a16:colId xmlns:a16="http://schemas.microsoft.com/office/drawing/2014/main" val="756530066"/>
                    </a:ext>
                  </a:extLst>
                </a:gridCol>
              </a:tblGrid>
              <a:tr h="371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</a:rPr>
                        <a:t>General Fund Expenses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FY2024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FY2025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Increase / (Decrease)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% Change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777754"/>
                  </a:ext>
                </a:extLst>
              </a:tr>
              <a:tr h="285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Education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965973"/>
                  </a:ext>
                </a:extLst>
              </a:tr>
              <a:tr h="253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       Hudson Public Schools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$43,305,340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$44,279,710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$974,370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2.25%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247300"/>
                  </a:ext>
                </a:extLst>
              </a:tr>
              <a:tr h="253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       Assabet Assessment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$2,931,411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$2,973,072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$41,661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1.42%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545659"/>
                  </a:ext>
                </a:extLst>
              </a:tr>
              <a:tr h="253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General Government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500288"/>
                  </a:ext>
                </a:extLst>
              </a:tr>
              <a:tr h="253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       Departments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$17,875,113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$18,935,364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$1,060,251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5.93%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621631"/>
                  </a:ext>
                </a:extLst>
              </a:tr>
              <a:tr h="253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       Health &amp; Life Insurance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$5,425,000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$5,525,000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$100,000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1.84%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492296"/>
                  </a:ext>
                </a:extLst>
              </a:tr>
              <a:tr h="253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       Medicare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$795,600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$811,512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$15,912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2.00%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847111"/>
                  </a:ext>
                </a:extLst>
              </a:tr>
              <a:tr h="253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       General Insurance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$473,337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$594,457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$121,120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25.59%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38323"/>
                  </a:ext>
                </a:extLst>
              </a:tr>
              <a:tr h="253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       Pension Assessment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$7,443,000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$7,920,764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$477,764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6.42%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91105"/>
                  </a:ext>
                </a:extLst>
              </a:tr>
              <a:tr h="253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Debt Service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989808"/>
                  </a:ext>
                </a:extLst>
              </a:tr>
              <a:tr h="253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      Principal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$3,496,000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$3,521,000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$25,000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0.72%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352821"/>
                  </a:ext>
                </a:extLst>
              </a:tr>
              <a:tr h="253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      Interest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$1,234,142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$1,190,906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($43,236)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-3.50%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38243"/>
                  </a:ext>
                </a:extLst>
              </a:tr>
              <a:tr h="253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      Other Debt Service (Assabet)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$369,827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$358,607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($11,220)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-3.03%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846838"/>
                  </a:ext>
                </a:extLst>
              </a:tr>
              <a:tr h="253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Town Meeting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025069"/>
                  </a:ext>
                </a:extLst>
              </a:tr>
              <a:tr h="253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      Articles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$150,000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$325,160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$175,160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116.77%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09683"/>
                  </a:ext>
                </a:extLst>
              </a:tr>
              <a:tr h="253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      Stabilization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$100,000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($100,000)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-100%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396009"/>
                  </a:ext>
                </a:extLst>
              </a:tr>
              <a:tr h="253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      Reserve Fund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$100,000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$100,000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45851"/>
                  </a:ext>
                </a:extLst>
              </a:tr>
              <a:tr h="253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Charges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821180"/>
                  </a:ext>
                </a:extLst>
              </a:tr>
              <a:tr h="253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      Tax Title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$25,000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$25,000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954293"/>
                  </a:ext>
                </a:extLst>
              </a:tr>
              <a:tr h="253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      Cherry Sheet Offsets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$1,072,310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$1,353,770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$281,460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26.25%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76688"/>
                  </a:ext>
                </a:extLst>
              </a:tr>
              <a:tr h="253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      Cherry Sheet Assessments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$5,812,500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$6,179,874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$367,374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6.32%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451293"/>
                  </a:ext>
                </a:extLst>
              </a:tr>
              <a:tr h="253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      Overlay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$746,529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$603,362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($143,166)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-19.18%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381513"/>
                  </a:ext>
                </a:extLst>
              </a:tr>
              <a:tr h="25319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Total Operating Expenses: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$91,355,109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$94,697,558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$3,342,449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3.66%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4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844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26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stretch>
            <a:fillRect l="26000" t="19000" r="24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4DF17C-5B04-3A03-BDCD-5158773C2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518270"/>
              </p:ext>
            </p:extLst>
          </p:nvPr>
        </p:nvGraphicFramePr>
        <p:xfrm>
          <a:off x="675249" y="1343769"/>
          <a:ext cx="10691446" cy="4866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6970">
                  <a:extLst>
                    <a:ext uri="{9D8B030D-6E8A-4147-A177-3AD203B41FA5}">
                      <a16:colId xmlns:a16="http://schemas.microsoft.com/office/drawing/2014/main" val="3701934039"/>
                    </a:ext>
                  </a:extLst>
                </a:gridCol>
                <a:gridCol w="1499454">
                  <a:extLst>
                    <a:ext uri="{9D8B030D-6E8A-4147-A177-3AD203B41FA5}">
                      <a16:colId xmlns:a16="http://schemas.microsoft.com/office/drawing/2014/main" val="3939633492"/>
                    </a:ext>
                  </a:extLst>
                </a:gridCol>
                <a:gridCol w="1526363">
                  <a:extLst>
                    <a:ext uri="{9D8B030D-6E8A-4147-A177-3AD203B41FA5}">
                      <a16:colId xmlns:a16="http://schemas.microsoft.com/office/drawing/2014/main" val="4096523490"/>
                    </a:ext>
                  </a:extLst>
                </a:gridCol>
                <a:gridCol w="1551226">
                  <a:extLst>
                    <a:ext uri="{9D8B030D-6E8A-4147-A177-3AD203B41FA5}">
                      <a16:colId xmlns:a16="http://schemas.microsoft.com/office/drawing/2014/main" val="762694021"/>
                    </a:ext>
                  </a:extLst>
                </a:gridCol>
                <a:gridCol w="1624818">
                  <a:extLst>
                    <a:ext uri="{9D8B030D-6E8A-4147-A177-3AD203B41FA5}">
                      <a16:colId xmlns:a16="http://schemas.microsoft.com/office/drawing/2014/main" val="453555470"/>
                    </a:ext>
                  </a:extLst>
                </a:gridCol>
                <a:gridCol w="1582615">
                  <a:extLst>
                    <a:ext uri="{9D8B030D-6E8A-4147-A177-3AD203B41FA5}">
                      <a16:colId xmlns:a16="http://schemas.microsoft.com/office/drawing/2014/main" val="1110126879"/>
                    </a:ext>
                  </a:extLst>
                </a:gridCol>
              </a:tblGrid>
              <a:tr h="796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</a:rPr>
                        <a:t>Levy Calculation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FY2021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FY2022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FY2023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FY2024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FY2025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276174"/>
                  </a:ext>
                </a:extLst>
              </a:tr>
              <a:tr h="51792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Prior Year Levy Limit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$51,902,188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$54,221,196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$56,642,572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$58,708,010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$61,018,787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143937"/>
                  </a:ext>
                </a:extLst>
              </a:tr>
              <a:tr h="46778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2.5% Increase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$1,288,277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$1,355,530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$1,416,064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$1,467,700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$1,525,470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785662"/>
                  </a:ext>
                </a:extLst>
              </a:tr>
              <a:tr h="5106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New Growth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$1,030,731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$1,065,846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$649,374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$843,077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$675,000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074211"/>
                  </a:ext>
                </a:extLst>
              </a:tr>
              <a:tr h="54687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Current Year Levy Limit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$54,221,196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$56,642,572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$58,708,010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$61,018,787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$63,219,257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207767"/>
                  </a:ext>
                </a:extLst>
              </a:tr>
              <a:tr h="50809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Debt Exclusion Tax Yield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$3,972,641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$3,903,340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$3,851,726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$3,777,301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$3,747,253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468924"/>
                  </a:ext>
                </a:extLst>
              </a:tr>
              <a:tr h="55200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Maximum Allowable Levy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$58,193,837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$60,545,912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$62,559,736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$64,796,088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$66,966,510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91168"/>
                  </a:ext>
                </a:extLst>
              </a:tr>
              <a:tr h="47100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Tax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$57,441,901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$59,464,138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$61,124,540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$63,996,088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$66,866,510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758578"/>
                  </a:ext>
                </a:extLst>
              </a:tr>
              <a:tr h="49509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Excess Levy Capacity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$751,936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$1,081,774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$1,435,196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$800,000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$100,000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258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04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stretch>
            <a:fillRect l="26000" t="16000" r="24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89D67C8-9A61-42AE-AC90-9C59721FD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725996"/>
              </p:ext>
            </p:extLst>
          </p:nvPr>
        </p:nvGraphicFramePr>
        <p:xfrm>
          <a:off x="264367" y="998807"/>
          <a:ext cx="11663265" cy="5331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4718">
                  <a:extLst>
                    <a:ext uri="{9D8B030D-6E8A-4147-A177-3AD203B41FA5}">
                      <a16:colId xmlns:a16="http://schemas.microsoft.com/office/drawing/2014/main" val="2122695524"/>
                    </a:ext>
                  </a:extLst>
                </a:gridCol>
                <a:gridCol w="1530221">
                  <a:extLst>
                    <a:ext uri="{9D8B030D-6E8A-4147-A177-3AD203B41FA5}">
                      <a16:colId xmlns:a16="http://schemas.microsoft.com/office/drawing/2014/main" val="2040375344"/>
                    </a:ext>
                  </a:extLst>
                </a:gridCol>
                <a:gridCol w="1427583">
                  <a:extLst>
                    <a:ext uri="{9D8B030D-6E8A-4147-A177-3AD203B41FA5}">
                      <a16:colId xmlns:a16="http://schemas.microsoft.com/office/drawing/2014/main" val="2487059276"/>
                    </a:ext>
                  </a:extLst>
                </a:gridCol>
                <a:gridCol w="1418253">
                  <a:extLst>
                    <a:ext uri="{9D8B030D-6E8A-4147-A177-3AD203B41FA5}">
                      <a16:colId xmlns:a16="http://schemas.microsoft.com/office/drawing/2014/main" val="354012295"/>
                    </a:ext>
                  </a:extLst>
                </a:gridCol>
                <a:gridCol w="1408923">
                  <a:extLst>
                    <a:ext uri="{9D8B030D-6E8A-4147-A177-3AD203B41FA5}">
                      <a16:colId xmlns:a16="http://schemas.microsoft.com/office/drawing/2014/main" val="3262760662"/>
                    </a:ext>
                  </a:extLst>
                </a:gridCol>
                <a:gridCol w="1483567">
                  <a:extLst>
                    <a:ext uri="{9D8B030D-6E8A-4147-A177-3AD203B41FA5}">
                      <a16:colId xmlns:a16="http://schemas.microsoft.com/office/drawing/2014/main" val="1082516689"/>
                    </a:ext>
                  </a:extLst>
                </a:gridCol>
              </a:tblGrid>
              <a:tr h="766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</a:rPr>
                        <a:t>Cherry Sheet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FY2021 Actual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FY2022 Actual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FY2023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Actual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FY2024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Actual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FY2025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Budget (H2)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475351"/>
                  </a:ext>
                </a:extLst>
              </a:tr>
              <a:tr h="456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Receipts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076890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      Chapter 70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$12,020,446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$12,095,806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$12,241,726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$12,997,947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$13,070,157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30845"/>
                  </a:ext>
                </a:extLst>
              </a:tr>
              <a:tr h="456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      Charter School Tuition Reimbursement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$971,354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$819,317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$1,382,548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$963,720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$767,318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349464"/>
                  </a:ext>
                </a:extLst>
              </a:tr>
              <a:tr h="4624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      Unrestricted General Gov’t Aid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$2,117,490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$2,191,602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$2,309,948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$2,383,867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$2,455,382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301495"/>
                  </a:ext>
                </a:extLst>
              </a:tr>
              <a:tr h="456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Charges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378398"/>
                  </a:ext>
                </a:extLst>
              </a:tr>
              <a:tr h="456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      Retired Teachers Health Insurance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$1,391,872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$1,426,658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$1,532,321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$1,539,597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$1,609,700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985883"/>
                  </a:ext>
                </a:extLst>
              </a:tr>
              <a:tr h="456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      Charter School Tuition Assessment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$2,974,160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$3,468,218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$3,994,682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$4,158,893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$4,231,776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20144"/>
                  </a:ext>
                </a:extLst>
              </a:tr>
              <a:tr h="45696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015011"/>
                  </a:ext>
                </a:extLst>
              </a:tr>
              <a:tr h="456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Net Aid – Percentage Change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1.22%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-4.21%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4.14%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2.03%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0.09%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070607"/>
                  </a:ext>
                </a:extLst>
              </a:tr>
              <a:tr h="45696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188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570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stretch>
            <a:fillRect l="26000" t="16000" r="24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559602E-D373-A992-A482-49A1031A3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101241"/>
              </p:ext>
            </p:extLst>
          </p:nvPr>
        </p:nvGraphicFramePr>
        <p:xfrm>
          <a:off x="485192" y="446694"/>
          <a:ext cx="10930704" cy="6080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796">
                  <a:extLst>
                    <a:ext uri="{9D8B030D-6E8A-4147-A177-3AD203B41FA5}">
                      <a16:colId xmlns:a16="http://schemas.microsoft.com/office/drawing/2014/main" val="2741009713"/>
                    </a:ext>
                  </a:extLst>
                </a:gridCol>
                <a:gridCol w="1486281">
                  <a:extLst>
                    <a:ext uri="{9D8B030D-6E8A-4147-A177-3AD203B41FA5}">
                      <a16:colId xmlns:a16="http://schemas.microsoft.com/office/drawing/2014/main" val="1115350214"/>
                    </a:ext>
                  </a:extLst>
                </a:gridCol>
                <a:gridCol w="1589650">
                  <a:extLst>
                    <a:ext uri="{9D8B030D-6E8A-4147-A177-3AD203B41FA5}">
                      <a16:colId xmlns:a16="http://schemas.microsoft.com/office/drawing/2014/main" val="1311851087"/>
                    </a:ext>
                  </a:extLst>
                </a:gridCol>
                <a:gridCol w="1596683">
                  <a:extLst>
                    <a:ext uri="{9D8B030D-6E8A-4147-A177-3AD203B41FA5}">
                      <a16:colId xmlns:a16="http://schemas.microsoft.com/office/drawing/2014/main" val="602496509"/>
                    </a:ext>
                  </a:extLst>
                </a:gridCol>
                <a:gridCol w="1582615">
                  <a:extLst>
                    <a:ext uri="{9D8B030D-6E8A-4147-A177-3AD203B41FA5}">
                      <a16:colId xmlns:a16="http://schemas.microsoft.com/office/drawing/2014/main" val="2108709285"/>
                    </a:ext>
                  </a:extLst>
                </a:gridCol>
                <a:gridCol w="1651679">
                  <a:extLst>
                    <a:ext uri="{9D8B030D-6E8A-4147-A177-3AD203B41FA5}">
                      <a16:colId xmlns:a16="http://schemas.microsoft.com/office/drawing/2014/main" val="415469430"/>
                    </a:ext>
                  </a:extLst>
                </a:gridCol>
              </a:tblGrid>
              <a:tr h="390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</a:rPr>
                        <a:t>Local Receipts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FY2021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Actual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FY2022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Actual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FY2023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Actual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FY2024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Budget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FY2025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Budget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39217"/>
                  </a:ext>
                </a:extLst>
              </a:tr>
              <a:tr h="39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Motor Vehicle Excise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$3,041,228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$2,949,955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$2,986,477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$3,000,000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$3,000,00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017254"/>
                  </a:ext>
                </a:extLst>
              </a:tr>
              <a:tr h="381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Other Excise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$621,859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$913,533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$735,051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$765,000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$725,000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15933"/>
                  </a:ext>
                </a:extLst>
              </a:tr>
              <a:tr h="39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Penalties &amp; Interest on Taxes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$367,487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$470,152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$278,988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$370,000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$250,000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796128"/>
                  </a:ext>
                </a:extLst>
              </a:tr>
              <a:tr h="39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Payment in Lieu of Taxes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$99,821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$69,488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$71,999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$65,000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$65,000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232418"/>
                  </a:ext>
                </a:extLst>
              </a:tr>
              <a:tr h="39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Water Charges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$3,165,320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$3,968,668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$4,669,145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359712"/>
                  </a:ext>
                </a:extLst>
              </a:tr>
              <a:tr h="39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Precision Settlement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$182,112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$139,225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$114,224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868184"/>
                  </a:ext>
                </a:extLst>
              </a:tr>
              <a:tr h="39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Sewer Charges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$3,290,320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$4,453,882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$4,799,704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924734"/>
                  </a:ext>
                </a:extLst>
              </a:tr>
              <a:tr h="39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Fees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$284,758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$269,795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$346,061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$270,000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$300,000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836527"/>
                  </a:ext>
                </a:extLst>
              </a:tr>
              <a:tr h="39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Licenses &amp; Permits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$478,191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$524,212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$493,105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$400,000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$450,000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63059"/>
                  </a:ext>
                </a:extLst>
              </a:tr>
              <a:tr h="39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Cell Tower Lease Revenue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$319,297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$366,395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$355,442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$325,000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$325,000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405508"/>
                  </a:ext>
                </a:extLst>
              </a:tr>
              <a:tr h="39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Investment Income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$59,412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$39,574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$424,909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$65,000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$350,000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089666"/>
                  </a:ext>
                </a:extLst>
              </a:tr>
              <a:tr h="39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L&amp;P Reimbursements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$1,819,897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$1,816,519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$1,681,857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$1,815,000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$1,681,857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919145"/>
                  </a:ext>
                </a:extLst>
              </a:tr>
              <a:tr h="39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Remaining Revenue Sources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$1,166,489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$1,522,025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$1,185,814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$424,000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$385,000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4310"/>
                  </a:ext>
                </a:extLst>
              </a:tr>
              <a:tr h="39036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TOTAL: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$14,896,191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$17,503,423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$18,085,664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$7,499,000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$7,536,857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186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174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stretch>
            <a:fillRect l="26000" t="16000" r="24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A230A2-4072-7101-9C19-8CF92B6EC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753384"/>
              </p:ext>
            </p:extLst>
          </p:nvPr>
        </p:nvGraphicFramePr>
        <p:xfrm>
          <a:off x="492796" y="301780"/>
          <a:ext cx="11206407" cy="618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482">
                  <a:extLst>
                    <a:ext uri="{9D8B030D-6E8A-4147-A177-3AD203B41FA5}">
                      <a16:colId xmlns:a16="http://schemas.microsoft.com/office/drawing/2014/main" val="1569317226"/>
                    </a:ext>
                  </a:extLst>
                </a:gridCol>
                <a:gridCol w="1978090">
                  <a:extLst>
                    <a:ext uri="{9D8B030D-6E8A-4147-A177-3AD203B41FA5}">
                      <a16:colId xmlns:a16="http://schemas.microsoft.com/office/drawing/2014/main" val="1343483246"/>
                    </a:ext>
                  </a:extLst>
                </a:gridCol>
                <a:gridCol w="8511835">
                  <a:extLst>
                    <a:ext uri="{9D8B030D-6E8A-4147-A177-3AD203B41FA5}">
                      <a16:colId xmlns:a16="http://schemas.microsoft.com/office/drawing/2014/main" val="330195170"/>
                    </a:ext>
                  </a:extLst>
                </a:gridCol>
              </a:tblGrid>
              <a:tr h="66860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</a:rPr>
                        <a:t>FY2023 Free Cash – Projection for FY2025 Appropriations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272999"/>
                  </a:ext>
                </a:extLst>
              </a:tr>
              <a:tr h="34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$6,811,747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Free Cash Certification for FY2022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560571"/>
                  </a:ext>
                </a:extLst>
              </a:tr>
              <a:tr h="34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B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$3,013,154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Appropriations from Free Cash at 2023 ATM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666869"/>
                  </a:ext>
                </a:extLst>
              </a:tr>
              <a:tr h="34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C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$3,798,593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Undesignated Fund Balance [A-B]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266992"/>
                  </a:ext>
                </a:extLst>
              </a:tr>
              <a:tr h="34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$2,150,000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Estimated FY2023 Turnbacks + Surplus Revenue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48667"/>
                  </a:ext>
                </a:extLst>
              </a:tr>
              <a:tr h="34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$5,948,593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Estimated Free Cash Certification for FY2023 [C+D]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711768"/>
                  </a:ext>
                </a:extLst>
              </a:tr>
              <a:tr h="34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F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$2,166,500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Estimated FY2025 Capital Program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555137"/>
                  </a:ext>
                </a:extLst>
              </a:tr>
              <a:tr h="34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G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$400,000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Estimated Year-End Transfers for FY2024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815835"/>
                  </a:ext>
                </a:extLst>
              </a:tr>
              <a:tr h="34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H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$975,950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Fire Engine Appropriation (and Borrowing Rescission)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128694"/>
                  </a:ext>
                </a:extLst>
              </a:tr>
              <a:tr h="34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I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$605,000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Transfer to Stabilization Fund (MUNIS Acquisition)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823460"/>
                  </a:ext>
                </a:extLst>
              </a:tr>
              <a:tr h="34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J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Transfer to OPEB Trust Fund (TBD)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555850"/>
                  </a:ext>
                </a:extLst>
              </a:tr>
              <a:tr h="34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K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$20,000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Addiction Referral Petitioned Article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65829"/>
                  </a:ext>
                </a:extLst>
              </a:tr>
              <a:tr h="34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$15,646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Lake Boon Weed Control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02912"/>
                  </a:ext>
                </a:extLst>
              </a:tr>
              <a:tr h="34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$3,000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OARS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621031"/>
                  </a:ext>
                </a:extLst>
              </a:tr>
              <a:tr h="34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Free Cash Operating Supplement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568923"/>
                  </a:ext>
                </a:extLst>
              </a:tr>
              <a:tr h="34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O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$4,186,096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Total Free Cash Appropriations at 2024 ATM [SUM F:N]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287327"/>
                  </a:ext>
                </a:extLst>
              </a:tr>
              <a:tr h="34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P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$1,762,497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Ending Balance [E-O]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tint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802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13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1056</Words>
  <Application>Microsoft Office PowerPoint</Application>
  <PresentationFormat>Widescreen</PresentationFormat>
  <Paragraphs>440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Constantia</vt:lpstr>
      <vt:lpstr>Corbel</vt:lpstr>
      <vt:lpstr>Wingdings</vt:lpstr>
      <vt:lpstr>Office Theme</vt:lpstr>
      <vt:lpstr>TOWN OF Hudson FY2025 BUDGET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Hudson BUDGET</dc:title>
  <dc:creator>Eron Dilo</dc:creator>
  <cp:lastModifiedBy>Thomas Gregory</cp:lastModifiedBy>
  <cp:revision>52</cp:revision>
  <cp:lastPrinted>2023-12-18T19:21:54Z</cp:lastPrinted>
  <dcterms:created xsi:type="dcterms:W3CDTF">2023-12-06T17:24:32Z</dcterms:created>
  <dcterms:modified xsi:type="dcterms:W3CDTF">2024-03-06T15:14:46Z</dcterms:modified>
</cp:coreProperties>
</file>